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58" r:id="rId4"/>
    <p:sldId id="280" r:id="rId5"/>
    <p:sldId id="272" r:id="rId6"/>
    <p:sldId id="271" r:id="rId7"/>
    <p:sldId id="259" r:id="rId8"/>
    <p:sldId id="279" r:id="rId9"/>
    <p:sldId id="268" r:id="rId10"/>
    <p:sldId id="267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9F0C239-6A79-424B-AE75-DEC0204F6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803" y="1065757"/>
            <a:ext cx="8941983" cy="2363243"/>
          </a:xfrm>
          <a:prstGeom prst="rect">
            <a:avLst/>
          </a:prstGeom>
        </p:spPr>
      </p:pic>
      <p:sp>
        <p:nvSpPr>
          <p:cNvPr id="6" name="副標題 5">
            <a:extLst>
              <a:ext uri="{FF2B5EF4-FFF2-40B4-BE49-F238E27FC236}">
                <a16:creationId xmlns:a16="http://schemas.microsoft.com/office/drawing/2014/main" id="{B492232B-9901-4631-80FA-B271F42A0E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6070" y="3737610"/>
            <a:ext cx="7813700" cy="12054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2026Q3</a:t>
            </a:r>
            <a:r>
              <a:rPr lang="en-US" altLang="zh-TW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Investor Conference on Line</a:t>
            </a:r>
            <a:endParaRPr lang="en-US" altLang="zh-TW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2026.Aug.28</a:t>
            </a:r>
            <a:endParaRPr lang="zh-TW" alt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0940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E7AED9-63F0-4127-8C4D-391258CA7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796" y="735330"/>
            <a:ext cx="8596312" cy="1013460"/>
          </a:xfrm>
        </p:spPr>
        <p:txBody>
          <a:bodyPr/>
          <a:lstStyle/>
          <a:p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</a:rPr>
              <a:t>Strategies for Solar Lighting: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</a:rPr>
              <a:t> </a:t>
            </a:r>
            <a:br>
              <a:rPr lang="en-US" altLang="zh-TW" sz="3200" b="1" dirty="0">
                <a:latin typeface="微軟正黑體" panose="020B0604030504040204" pitchFamily="34" charset="-120"/>
              </a:rPr>
            </a:br>
            <a:endParaRPr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0277C19-C21C-47CB-8219-F7B9E55ECB5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7690" y="1860550"/>
            <a:ext cx="8596312" cy="3206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buClr>
                <a:schemeClr val="accent4"/>
              </a:buClr>
            </a:pP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 Solar Lighting</a:t>
            </a:r>
            <a:r>
              <a:rPr lang="zh-TW" altLang="en-US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Bidding</a:t>
            </a:r>
            <a:endParaRPr lang="en-US" altLang="zh-TW" sz="2200" b="1" dirty="0">
              <a:solidFill>
                <a:srgbClr val="3333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Clr>
                <a:schemeClr val="accent4"/>
              </a:buClr>
            </a:pP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 Solar Lighting</a:t>
            </a:r>
            <a:r>
              <a:rPr lang="zh-TW" altLang="en-US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EPC</a:t>
            </a:r>
            <a:endParaRPr lang="en-US" altLang="zh-TW" sz="2200" b="1" dirty="0">
              <a:solidFill>
                <a:srgbClr val="3333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Clr>
                <a:schemeClr val="accent4"/>
              </a:buClr>
            </a:pP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2200" b="1" dirty="0" err="1">
                <a:solidFill>
                  <a:srgbClr val="3333FF"/>
                </a:solidFill>
                <a:latin typeface="微軟正黑體" panose="020B0604030504040204" pitchFamily="34" charset="-120"/>
              </a:rPr>
              <a:t>Develope</a:t>
            </a: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 Solar Lighting</a:t>
            </a:r>
            <a:r>
              <a:rPr lang="zh-TW" altLang="en-US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Equipment </a:t>
            </a:r>
            <a:endParaRPr lang="en-US" altLang="zh-TW" sz="2200" b="1" dirty="0">
              <a:solidFill>
                <a:srgbClr val="3333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Clr>
                <a:schemeClr val="accent4"/>
              </a:buClr>
            </a:pP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 Invest Solar Lighting</a:t>
            </a:r>
            <a:r>
              <a:rPr lang="zh-TW" altLang="en-US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 </a:t>
            </a:r>
            <a:endParaRPr lang="en-US" altLang="zh-TW" sz="2200" b="1" dirty="0">
              <a:solidFill>
                <a:srgbClr val="3333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Clr>
                <a:schemeClr val="accent4"/>
              </a:buClr>
            </a:pP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en-US" altLang="zh-TW" sz="2200" b="1" dirty="0">
                <a:solidFill>
                  <a:srgbClr val="3333FF"/>
                </a:solidFill>
                <a:latin typeface="微軟正黑體" panose="020B0604030504040204" pitchFamily="34" charset="-120"/>
              </a:rPr>
              <a:t> Solar Lighting </a:t>
            </a:r>
            <a:r>
              <a:rPr lang="en-US" altLang="zh-TW" sz="2200" b="1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Operating and Maintain</a:t>
            </a:r>
            <a:endParaRPr lang="en-US" altLang="zh-TW" sz="2200" b="1" dirty="0">
              <a:solidFill>
                <a:srgbClr val="3333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6765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DC424B2-5D9A-4083-BC1F-8D54C10405C2}"/>
              </a:ext>
            </a:extLst>
          </p:cNvPr>
          <p:cNvSpPr txBox="1"/>
          <p:nvPr/>
        </p:nvSpPr>
        <p:spPr>
          <a:xfrm>
            <a:off x="3194730" y="2104296"/>
            <a:ext cx="5214937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TW" sz="6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Thank You</a:t>
            </a:r>
          </a:p>
          <a:p>
            <a:pPr algn="ctr">
              <a:defRPr/>
            </a:pPr>
            <a:endParaRPr lang="en-US" altLang="zh-TW" sz="6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7197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A86237-4B0E-4B91-94BE-F3F8F77EB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0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LUXE</a:t>
            </a:r>
            <a:r>
              <a:rPr lang="zh-TW" altLang="en-US" sz="20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GREEN ENERGY TECHNOLOGY CO.,LTD.</a:t>
            </a:r>
            <a:br>
              <a:rPr lang="en-US" altLang="zh-TW" sz="2000" b="1" dirty="0">
                <a:solidFill>
                  <a:srgbClr val="0070C0"/>
                </a:solidFill>
                <a:latin typeface="微軟正黑體" panose="020B0604030504040204" pitchFamily="34" charset="-120"/>
              </a:rPr>
            </a:br>
            <a:endParaRPr lang="zh-TW" altLang="en-US" sz="2000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26925D8-8E38-455D-8989-3FA55D342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7690" y="1682123"/>
            <a:ext cx="8596312" cy="3888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US" altLang="zh-TW" sz="2000" b="1" dirty="0">
                <a:ea typeface="Microsoft JhengHei UI" panose="020B0604030504040204" pitchFamily="34" charset="-120"/>
                <a:cs typeface="Calibri" panose="020F0502020204030204" pitchFamily="34" charset="0"/>
              </a:rPr>
              <a:t>LUXE ELECTRIC CO.,LTD. 1978 Established</a:t>
            </a:r>
          </a:p>
          <a:p>
            <a:pPr marL="285750" indent="-28575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US" altLang="zh-TW" sz="2000" b="1" dirty="0">
                <a:ea typeface="Microsoft JhengHei UI" panose="020B0604030504040204" pitchFamily="34" charset="-120"/>
                <a:cs typeface="Calibri" panose="020F0502020204030204" pitchFamily="34" charset="0"/>
              </a:rPr>
              <a:t>2000 </a:t>
            </a:r>
            <a:r>
              <a:rPr lang="en-US" altLang="zh-TW" sz="2000" b="1" dirty="0">
                <a:cs typeface="Calibri" panose="020F0502020204030204" pitchFamily="34" charset="0"/>
              </a:rPr>
              <a:t>Stock listed in Taiwan</a:t>
            </a:r>
            <a:r>
              <a:rPr lang="zh-TW" altLang="en-US" sz="2000" b="1" dirty="0"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2000" b="1" dirty="0">
                <a:ea typeface="Microsoft JhengHei UI" panose="020B0604030504040204" pitchFamily="34" charset="-120"/>
                <a:cs typeface="Calibri" panose="020F0502020204030204" pitchFamily="34" charset="0"/>
              </a:rPr>
              <a:t>(1529)</a:t>
            </a:r>
          </a:p>
          <a:p>
            <a:pPr marL="285750" indent="-28575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US" altLang="zh-TW" sz="20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A change of the company name 2022.July </a:t>
            </a:r>
            <a:endParaRPr lang="en-US" altLang="zh-TW" sz="2000" b="1" dirty="0">
              <a:ea typeface="Microsoft JhengHei UI" panose="020B0604030504040204" pitchFamily="34" charset="-120"/>
              <a:cs typeface="Calibri" panose="020F0502020204030204" pitchFamily="34" charset="0"/>
            </a:endParaRPr>
          </a:p>
          <a:p>
            <a:pPr marL="285750" indent="-28575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US" altLang="zh-TW" sz="2000" b="1" dirty="0">
                <a:cs typeface="Calibri" panose="020F0502020204030204" pitchFamily="34" charset="0"/>
              </a:rPr>
              <a:t>TAF Laboratory won the test area laboratory accreditation</a:t>
            </a:r>
          </a:p>
          <a:p>
            <a:pPr marL="285750" indent="-28575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kumimoji="1" lang="en-US" altLang="zh-TW" sz="2000" b="1" dirty="0">
                <a:ea typeface="Microsoft JhengHei UI" panose="020B0604030504040204" pitchFamily="34" charset="-120"/>
                <a:cs typeface="Calibri" panose="020F0502020204030204" pitchFamily="34" charset="0"/>
              </a:rPr>
              <a:t>401 Ministry of Economic Affairs Bureau of Energy approved the original manufacturer registration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1570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F5079C-38E3-4FD6-A334-6D7CFFD44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452" y="434339"/>
            <a:ext cx="8596668" cy="1320800"/>
          </a:xfrm>
        </p:spPr>
        <p:txBody>
          <a:bodyPr>
            <a:normAutofit/>
          </a:bodyPr>
          <a:lstStyle/>
          <a:p>
            <a:r>
              <a:rPr lang="en-US" altLang="zh-TW" sz="2400" b="1" dirty="0">
                <a:solidFill>
                  <a:srgbClr val="002060"/>
                </a:solidFill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Main Business</a:t>
            </a:r>
            <a:endParaRPr lang="zh-TW" alt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868D0FE-85A6-4ED2-8CDF-960AF5182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362" y="1291591"/>
            <a:ext cx="8989787" cy="513207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u"/>
            </a:pPr>
            <a:r>
              <a:rPr lang="en-US" altLang="zh-TW" sz="2400" b="1" dirty="0">
                <a:solidFill>
                  <a:srgbClr val="002060"/>
                </a:solidFill>
                <a:cs typeface="Calibri" panose="020F0502020204030204" pitchFamily="34" charset="0"/>
              </a:rPr>
              <a:t>Power Transformer manufacturing 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u"/>
            </a:pPr>
            <a:r>
              <a:rPr lang="en-US" altLang="zh-TW" sz="2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 (本文)"/>
                <a:cs typeface="Calibri" panose="020F0502020204030204" pitchFamily="34" charset="0"/>
              </a:rPr>
              <a:t>Power Distribution</a:t>
            </a:r>
            <a:endParaRPr lang="en-US" altLang="zh-TW" sz="2400" b="1" dirty="0">
              <a:solidFill>
                <a:srgbClr val="002060"/>
              </a:solidFill>
              <a:ea typeface="Microsoft JhengHei UI" panose="020B0604030504040204" pitchFamily="34" charset="-120"/>
              <a:cs typeface="Calibri" panose="020F050202020403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u"/>
            </a:pPr>
            <a:r>
              <a:rPr lang="en-US" altLang="zh-TW" sz="2400" b="1" dirty="0">
                <a:solidFill>
                  <a:srgbClr val="002060"/>
                </a:solidFill>
                <a:cs typeface="Calibri" panose="020F0502020204030204" pitchFamily="34" charset="0"/>
              </a:rPr>
              <a:t>Solar Power </a:t>
            </a:r>
            <a:r>
              <a:rPr lang="en-US" altLang="zh-TW" sz="2400" b="1">
                <a:solidFill>
                  <a:srgbClr val="002060"/>
                </a:solidFill>
                <a:cs typeface="Calibri" panose="020F0502020204030204" pitchFamily="34" charset="0"/>
              </a:rPr>
              <a:t>Plant Construction(EPC)</a:t>
            </a:r>
            <a:endParaRPr lang="en-US" altLang="zh-TW" sz="2400" b="1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u"/>
            </a:pPr>
            <a:r>
              <a:rPr lang="en-US" altLang="zh-TW" sz="2400" b="1" dirty="0">
                <a:solidFill>
                  <a:srgbClr val="002060"/>
                </a:solidFill>
                <a:cs typeface="Calibri" panose="020F0502020204030204" pitchFamily="34" charset="0"/>
              </a:rPr>
              <a:t>Solar Power Plant  Investment </a:t>
            </a:r>
          </a:p>
          <a:p>
            <a:pPr marL="0" indent="0">
              <a:spcAft>
                <a:spcPts val="600"/>
              </a:spcAft>
              <a:buNone/>
            </a:pPr>
            <a:endParaRPr lang="zh-TW" altLang="en-US" sz="2400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33709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E1E071D4-459B-4695-96B5-012F3D1FF6F1}"/>
              </a:ext>
            </a:extLst>
          </p:cNvPr>
          <p:cNvSpPr txBox="1">
            <a:spLocks/>
          </p:cNvSpPr>
          <p:nvPr/>
        </p:nvSpPr>
        <p:spPr>
          <a:xfrm>
            <a:off x="669847" y="659218"/>
            <a:ext cx="8614785" cy="12711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buClr>
                <a:srgbClr val="92D050"/>
              </a:buClr>
            </a:pPr>
            <a:r>
              <a:rPr lang="en-US" altLang="zh-TW" sz="2200" u="sng" dirty="0">
                <a:solidFill>
                  <a:schemeClr val="tx1"/>
                </a:solidFill>
              </a:rPr>
              <a:t>Consolidated Comprehensive Income Statement</a:t>
            </a:r>
            <a:endParaRPr lang="zh-TW" altLang="zh-TW" sz="2200" dirty="0">
              <a:solidFill>
                <a:schemeClr val="tx1"/>
              </a:solidFill>
            </a:endParaRPr>
          </a:p>
          <a:p>
            <a:pPr>
              <a:buClr>
                <a:srgbClr val="92D050"/>
              </a:buClr>
            </a:pPr>
            <a:r>
              <a:rPr lang="en-US" altLang="zh-TW" sz="1400" dirty="0">
                <a:solidFill>
                  <a:schemeClr val="tx1"/>
                </a:solidFill>
                <a:latin typeface="+mj-ea"/>
              </a:rPr>
              <a:t>(</a:t>
            </a:r>
            <a:r>
              <a:rPr lang="en-US" altLang="zh-TW" sz="1400" dirty="0">
                <a:solidFill>
                  <a:srgbClr val="002060"/>
                </a:solidFill>
              </a:rPr>
              <a:t>In Thousands of NT Dollars</a:t>
            </a:r>
            <a:r>
              <a:rPr lang="en-US" altLang="zh-TW" sz="1400" dirty="0">
                <a:solidFill>
                  <a:schemeClr val="tx1"/>
                </a:solidFill>
                <a:latin typeface="+mj-ea"/>
              </a:rPr>
              <a:t>)</a:t>
            </a:r>
            <a:endParaRPr lang="zh-TW" altLang="en-US" sz="1400" dirty="0">
              <a:solidFill>
                <a:srgbClr val="FF0000"/>
              </a:solidFill>
              <a:latin typeface="+mj-ea"/>
            </a:endParaRPr>
          </a:p>
        </p:txBody>
      </p:sp>
      <p:graphicFrame>
        <p:nvGraphicFramePr>
          <p:cNvPr id="8" name="內容版面配置區 3">
            <a:extLst>
              <a:ext uri="{FF2B5EF4-FFF2-40B4-BE49-F238E27FC236}">
                <a16:creationId xmlns:a16="http://schemas.microsoft.com/office/drawing/2014/main" id="{A66089BF-B412-4ADA-8F77-5EE50D7673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896461"/>
              </p:ext>
            </p:extLst>
          </p:nvPr>
        </p:nvGraphicFramePr>
        <p:xfrm>
          <a:off x="1443407" y="1777816"/>
          <a:ext cx="7655442" cy="48586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0427">
                  <a:extLst>
                    <a:ext uri="{9D8B030D-6E8A-4147-A177-3AD203B41FA5}">
                      <a16:colId xmlns:a16="http://schemas.microsoft.com/office/drawing/2014/main" val="2680176970"/>
                    </a:ext>
                  </a:extLst>
                </a:gridCol>
                <a:gridCol w="1531088">
                  <a:extLst>
                    <a:ext uri="{9D8B030D-6E8A-4147-A177-3AD203B41FA5}">
                      <a16:colId xmlns:a16="http://schemas.microsoft.com/office/drawing/2014/main" val="2053937724"/>
                    </a:ext>
                  </a:extLst>
                </a:gridCol>
                <a:gridCol w="1169581">
                  <a:extLst>
                    <a:ext uri="{9D8B030D-6E8A-4147-A177-3AD203B41FA5}">
                      <a16:colId xmlns:a16="http://schemas.microsoft.com/office/drawing/2014/main" val="409383439"/>
                    </a:ext>
                  </a:extLst>
                </a:gridCol>
                <a:gridCol w="1467294">
                  <a:extLst>
                    <a:ext uri="{9D8B030D-6E8A-4147-A177-3AD203B41FA5}">
                      <a16:colId xmlns:a16="http://schemas.microsoft.com/office/drawing/2014/main" val="2811029908"/>
                    </a:ext>
                  </a:extLst>
                </a:gridCol>
                <a:gridCol w="1127052">
                  <a:extLst>
                    <a:ext uri="{9D8B030D-6E8A-4147-A177-3AD203B41FA5}">
                      <a16:colId xmlns:a16="http://schemas.microsoft.com/office/drawing/2014/main" val="1939520595"/>
                    </a:ext>
                  </a:extLst>
                </a:gridCol>
              </a:tblGrid>
              <a:tr h="45443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u="none" strike="noStrike" dirty="0">
                          <a:effectLst/>
                          <a:latin typeface="+mn-ea"/>
                          <a:ea typeface="+mn-ea"/>
                        </a:rPr>
                        <a:t>2026</a:t>
                      </a:r>
                      <a:r>
                        <a:rPr lang="zh-TW" altLang="en-US" sz="2000" u="none" strike="noStrike" dirty="0">
                          <a:effectLst/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zh-TW" sz="2000" u="none" strike="noStrike" dirty="0">
                          <a:effectLst/>
                          <a:latin typeface="+mn-ea"/>
                          <a:ea typeface="+mn-ea"/>
                        </a:rPr>
                        <a:t>Jan.-Jun.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u="none" strike="noStrike" dirty="0">
                          <a:effectLst/>
                          <a:latin typeface="+mn-ea"/>
                          <a:ea typeface="+mn-ea"/>
                        </a:rPr>
                        <a:t>2025</a:t>
                      </a:r>
                      <a:r>
                        <a:rPr lang="zh-TW" altLang="en-US" sz="2000" u="none" strike="noStrike" dirty="0">
                          <a:effectLst/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zh-TW" sz="2000" u="none" strike="noStrike" dirty="0">
                          <a:effectLst/>
                          <a:latin typeface="+mn-ea"/>
                          <a:ea typeface="+mn-ea"/>
                        </a:rPr>
                        <a:t>Jan.-Jun.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370368"/>
                  </a:ext>
                </a:extLst>
              </a:tr>
              <a:tr h="37221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Operating revenue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440,947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475,526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5140944"/>
                  </a:ext>
                </a:extLst>
              </a:tr>
              <a:tr h="414669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Gross profit 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78,966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91,130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06758856"/>
                  </a:ext>
                </a:extLst>
              </a:tr>
              <a:tr h="42530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Operating profit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45,472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29,991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4004804"/>
                  </a:ext>
                </a:extLst>
              </a:tr>
              <a:tr h="435935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 profit before tax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99,154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146,147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4062159"/>
                  </a:ext>
                </a:extLst>
              </a:tr>
              <a:tr h="446567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 profit after tax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90,599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139,555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9347527"/>
                  </a:ext>
                </a:extLst>
              </a:tr>
              <a:tr h="552893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Net profit attributable to:</a:t>
                      </a:r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Parent company shareholders</a:t>
                      </a:r>
                      <a:endParaRPr lang="zh-TW" sz="1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81,061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137,211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r" fontAlgn="ctr"/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3467583"/>
                  </a:ext>
                </a:extLst>
              </a:tr>
              <a:tr h="42530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Earnings per share (NT$)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4094737"/>
                  </a:ext>
                </a:extLst>
              </a:tr>
              <a:tr h="187643">
                <a:tc gridSpan="5">
                  <a:txBody>
                    <a:bodyPr/>
                    <a:lstStyle/>
                    <a:p>
                      <a:pPr algn="l" fontAlgn="ctr"/>
                      <a:endParaRPr lang="zh-TW" alt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9818265"/>
                  </a:ext>
                </a:extLst>
              </a:tr>
              <a:tr h="187643">
                <a:tc gridSpan="5">
                  <a:txBody>
                    <a:bodyPr/>
                    <a:lstStyle/>
                    <a:p>
                      <a:pPr algn="l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7715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131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026C53-DC48-4617-8F14-CF5B63785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819" y="924385"/>
            <a:ext cx="8596668" cy="1320800"/>
          </a:xfrm>
        </p:spPr>
        <p:txBody>
          <a:bodyPr>
            <a:normAutofit/>
          </a:bodyPr>
          <a:lstStyle/>
          <a:p>
            <a:r>
              <a:rPr lang="en-US" altLang="zh-TW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 share</a:t>
            </a:r>
            <a:r>
              <a:rPr lang="en-US" altLang="zh-TW" sz="2400" dirty="0">
                <a:solidFill>
                  <a:schemeClr val="tx1"/>
                </a:solidFill>
                <a:latin typeface="+mj-ea"/>
              </a:rPr>
              <a:t>(</a:t>
            </a:r>
            <a:r>
              <a:rPr lang="en-US" altLang="zh-TW" sz="2400" dirty="0">
                <a:solidFill>
                  <a:srgbClr val="002060"/>
                </a:solidFill>
              </a:rPr>
              <a:t>In Thousands of NT Dollars</a:t>
            </a:r>
            <a:r>
              <a:rPr lang="en-US" altLang="zh-TW" sz="2400" dirty="0">
                <a:solidFill>
                  <a:schemeClr val="tx1"/>
                </a:solidFill>
                <a:latin typeface="+mj-ea"/>
              </a:rPr>
              <a:t>)</a:t>
            </a:r>
            <a:endParaRPr lang="zh-TW" altLang="en-US" sz="2400" dirty="0">
              <a:solidFill>
                <a:schemeClr val="tx1"/>
              </a:solidFill>
              <a:latin typeface="+mj-ea"/>
            </a:endParaRP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D7646CBA-BE62-44E2-A054-7DC3DC5F0A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050123"/>
              </p:ext>
            </p:extLst>
          </p:nvPr>
        </p:nvGraphicFramePr>
        <p:xfrm>
          <a:off x="1499191" y="1805545"/>
          <a:ext cx="8197702" cy="36489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243">
                  <a:extLst>
                    <a:ext uri="{9D8B030D-6E8A-4147-A177-3AD203B41FA5}">
                      <a16:colId xmlns:a16="http://schemas.microsoft.com/office/drawing/2014/main" val="2680176970"/>
                    </a:ext>
                  </a:extLst>
                </a:gridCol>
                <a:gridCol w="1458087">
                  <a:extLst>
                    <a:ext uri="{9D8B030D-6E8A-4147-A177-3AD203B41FA5}">
                      <a16:colId xmlns:a16="http://schemas.microsoft.com/office/drawing/2014/main" val="2053937724"/>
                    </a:ext>
                  </a:extLst>
                </a:gridCol>
                <a:gridCol w="1360967">
                  <a:extLst>
                    <a:ext uri="{9D8B030D-6E8A-4147-A177-3AD203B41FA5}">
                      <a16:colId xmlns:a16="http://schemas.microsoft.com/office/drawing/2014/main" val="409383439"/>
                    </a:ext>
                  </a:extLst>
                </a:gridCol>
                <a:gridCol w="1403498">
                  <a:extLst>
                    <a:ext uri="{9D8B030D-6E8A-4147-A177-3AD203B41FA5}">
                      <a16:colId xmlns:a16="http://schemas.microsoft.com/office/drawing/2014/main" val="2811029908"/>
                    </a:ext>
                  </a:extLst>
                </a:gridCol>
                <a:gridCol w="1275907">
                  <a:extLst>
                    <a:ext uri="{9D8B030D-6E8A-4147-A177-3AD203B41FA5}">
                      <a16:colId xmlns:a16="http://schemas.microsoft.com/office/drawing/2014/main" val="1939520595"/>
                    </a:ext>
                  </a:extLst>
                </a:gridCol>
              </a:tblGrid>
              <a:tr h="58165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</a:rPr>
                        <a:t>　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400" u="none" strike="noStrike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2026</a:t>
                      </a:r>
                      <a:r>
                        <a:rPr lang="en-US" altLang="zh-TW" sz="2400" u="none" strike="noStrike" dirty="0">
                          <a:effectLst/>
                          <a:latin typeface="+mn-ea"/>
                          <a:ea typeface="+mn-ea"/>
                        </a:rPr>
                        <a:t>Jan.-Jun.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400" u="none" strike="noStrike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2025</a:t>
                      </a:r>
                      <a:r>
                        <a:rPr lang="en-US" altLang="zh-TW" sz="2400" u="none" strike="noStrike" dirty="0">
                          <a:effectLst/>
                          <a:latin typeface="+mn-ea"/>
                          <a:ea typeface="+mn-ea"/>
                        </a:rPr>
                        <a:t>Jan.-Jun.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370368"/>
                  </a:ext>
                </a:extLst>
              </a:tr>
              <a:tr h="58165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Sales revenue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  <a:latin typeface="+mn-ea"/>
                          <a:ea typeface="+mn-ea"/>
                        </a:rPr>
                        <a:t>211,774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48.03%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268,542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56.47%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5140944"/>
                  </a:ext>
                </a:extLst>
              </a:tr>
              <a:tr h="58165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dirty="0"/>
                        <a:t>Electricity retailing</a:t>
                      </a:r>
                    </a:p>
                    <a:p>
                      <a:pPr algn="l" font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revenue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  <a:latin typeface="+mn-ea"/>
                          <a:ea typeface="+mn-ea"/>
                        </a:rPr>
                        <a:t>105,978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  <a:latin typeface="+mn-ea"/>
                          <a:ea typeface="+mn-ea"/>
                        </a:rPr>
                        <a:t>24.03%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97,154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20.43%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06758856"/>
                  </a:ext>
                </a:extLst>
              </a:tr>
              <a:tr h="58165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effectLst/>
                        </a:rPr>
                        <a:t>Construction </a:t>
                      </a:r>
                      <a:r>
                        <a:rPr lang="en-US" altLang="zh-TW" sz="20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revenue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116,976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  <a:latin typeface="+mn-ea"/>
                          <a:ea typeface="+mn-ea"/>
                        </a:rPr>
                        <a:t>26.53%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99,428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20.91%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4062159"/>
                  </a:ext>
                </a:extLst>
              </a:tr>
              <a:tr h="58165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</a:t>
                      </a:r>
                      <a:r>
                        <a:rPr lang="en-US" altLang="zh-TW" sz="20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revenue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6,219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  <a:latin typeface="+mn-ea"/>
                          <a:ea typeface="+mn-ea"/>
                        </a:rPr>
                        <a:t>1.41%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  <a:latin typeface="+mn-ea"/>
                          <a:ea typeface="+mn-ea"/>
                        </a:rPr>
                        <a:t>10,402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2.19%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3467583"/>
                  </a:ext>
                </a:extLst>
              </a:tr>
              <a:tr h="74067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effectLst/>
                        </a:rPr>
                        <a:t>Total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440,947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100.00%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  <a:latin typeface="+mn-ea"/>
                          <a:ea typeface="+mn-ea"/>
                        </a:rPr>
                        <a:t>475,526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  <a:latin typeface="+mn-ea"/>
                          <a:ea typeface="+mn-ea"/>
                        </a:rPr>
                        <a:t>100.00%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4094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044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A2AE52-9868-4522-83B2-FB3882AD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85" y="668290"/>
            <a:ext cx="8596668" cy="1320800"/>
          </a:xfrm>
        </p:spPr>
        <p:txBody>
          <a:bodyPr>
            <a:normAutofit/>
          </a:bodyPr>
          <a:lstStyle/>
          <a:p>
            <a:r>
              <a:rPr lang="en-US" altLang="zh-TW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CONSOLIDATED BALANCE SHEETS </a:t>
            </a:r>
            <a:br>
              <a:rPr lang="en-US" altLang="zh-TW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 Thousands of NT Dollars)</a:t>
            </a:r>
            <a:endParaRPr lang="zh-TW" altLang="en-US" sz="1400" dirty="0">
              <a:solidFill>
                <a:srgbClr val="002060"/>
              </a:solidFill>
            </a:endParaRPr>
          </a:p>
        </p:txBody>
      </p:sp>
      <p:graphicFrame>
        <p:nvGraphicFramePr>
          <p:cNvPr id="9" name="內容版面配置區 8">
            <a:extLst>
              <a:ext uri="{FF2B5EF4-FFF2-40B4-BE49-F238E27FC236}">
                <a16:creationId xmlns:a16="http://schemas.microsoft.com/office/drawing/2014/main" id="{D35D6FCC-C115-4A49-8725-B656EC4FF0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429977"/>
              </p:ext>
            </p:extLst>
          </p:nvPr>
        </p:nvGraphicFramePr>
        <p:xfrm>
          <a:off x="1456660" y="1648847"/>
          <a:ext cx="7315200" cy="44431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0493">
                  <a:extLst>
                    <a:ext uri="{9D8B030D-6E8A-4147-A177-3AD203B41FA5}">
                      <a16:colId xmlns:a16="http://schemas.microsoft.com/office/drawing/2014/main" val="2870897929"/>
                    </a:ext>
                  </a:extLst>
                </a:gridCol>
                <a:gridCol w="1336431">
                  <a:extLst>
                    <a:ext uri="{9D8B030D-6E8A-4147-A177-3AD203B41FA5}">
                      <a16:colId xmlns:a16="http://schemas.microsoft.com/office/drawing/2014/main" val="1318349505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2800423471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810703035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4233540064"/>
                    </a:ext>
                  </a:extLst>
                </a:gridCol>
              </a:tblGrid>
              <a:tr h="50991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2026/6/30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2025/6/30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1163971"/>
                  </a:ext>
                </a:extLst>
              </a:tr>
              <a:tr h="672165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Current assets</a:t>
                      </a:r>
                      <a:endParaRPr lang="zh-TW" altLang="en-US" sz="20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859,295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868,588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74552758"/>
                  </a:ext>
                </a:extLst>
              </a:tr>
              <a:tr h="50991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Non-current assets</a:t>
                      </a:r>
                      <a:endParaRPr lang="zh-TW" altLang="en-US" sz="20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2,371,796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2,616,593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9586977"/>
                  </a:ext>
                </a:extLst>
              </a:tr>
              <a:tr h="50991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assets</a:t>
                      </a:r>
                      <a:endParaRPr lang="zh-TW" altLang="en-US" sz="20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3,231,091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3,485,181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97221788"/>
                  </a:ext>
                </a:extLst>
              </a:tr>
              <a:tr h="50991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Current liabilities</a:t>
                      </a:r>
                      <a:endParaRPr lang="zh-TW" altLang="en-US" sz="20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463,242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622,455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7689795"/>
                  </a:ext>
                </a:extLst>
              </a:tr>
              <a:tr h="50991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Non-current liabilities</a:t>
                      </a:r>
                      <a:endParaRPr lang="zh-TW" altLang="en-US" sz="20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879,722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996,402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4659372"/>
                  </a:ext>
                </a:extLst>
              </a:tr>
              <a:tr h="6022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liabilities</a:t>
                      </a:r>
                      <a:endParaRPr lang="zh-TW" altLang="en-US" sz="20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ea typeface="細明體" panose="0202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1,342,964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1,618,857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0284780"/>
                  </a:ext>
                </a:extLst>
              </a:tr>
              <a:tr h="50991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equity</a:t>
                      </a:r>
                      <a:endParaRPr lang="zh-TW" altLang="en-US" sz="20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1,888,127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1,866,324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3654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1002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313166-A050-44BC-8895-A83B5D02F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Power Plant Self-owned</a:t>
            </a:r>
            <a:endParaRPr lang="zh-TW" altLang="en-US" sz="2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內容版面配置區 4">
            <a:extLst>
              <a:ext uri="{FF2B5EF4-FFF2-40B4-BE49-F238E27FC236}">
                <a16:creationId xmlns:a16="http://schemas.microsoft.com/office/drawing/2014/main" id="{2A8500BE-D15F-4BE8-A391-C49D14393C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1245482"/>
              </p:ext>
            </p:extLst>
          </p:nvPr>
        </p:nvGraphicFramePr>
        <p:xfrm>
          <a:off x="1052623" y="1632805"/>
          <a:ext cx="8038214" cy="3739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5247">
                  <a:extLst>
                    <a:ext uri="{9D8B030D-6E8A-4147-A177-3AD203B41FA5}">
                      <a16:colId xmlns:a16="http://schemas.microsoft.com/office/drawing/2014/main" val="3729362406"/>
                    </a:ext>
                  </a:extLst>
                </a:gridCol>
                <a:gridCol w="2026882">
                  <a:extLst>
                    <a:ext uri="{9D8B030D-6E8A-4147-A177-3AD203B41FA5}">
                      <a16:colId xmlns:a16="http://schemas.microsoft.com/office/drawing/2014/main" val="1379899706"/>
                    </a:ext>
                  </a:extLst>
                </a:gridCol>
                <a:gridCol w="2060526">
                  <a:extLst>
                    <a:ext uri="{9D8B030D-6E8A-4147-A177-3AD203B41FA5}">
                      <a16:colId xmlns:a16="http://schemas.microsoft.com/office/drawing/2014/main" val="2080394335"/>
                    </a:ext>
                  </a:extLst>
                </a:gridCol>
                <a:gridCol w="1845559">
                  <a:extLst>
                    <a:ext uri="{9D8B030D-6E8A-4147-A177-3AD203B41FA5}">
                      <a16:colId xmlns:a16="http://schemas.microsoft.com/office/drawing/2014/main" val="1809121085"/>
                    </a:ext>
                  </a:extLst>
                </a:gridCol>
              </a:tblGrid>
              <a:tr h="876479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Parent</a:t>
                      </a:r>
                      <a:r>
                        <a:rPr lang="en-US" altLang="zh-TW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(</a:t>
                      </a:r>
                      <a:r>
                        <a:rPr lang="en-US" altLang="zh-TW" sz="18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Subsidiary</a:t>
                      </a:r>
                      <a:r>
                        <a:rPr lang="en-US" altLang="zh-TW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)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Company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Trebuchet MS" panose="020B0603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Solar Power </a:t>
                      </a:r>
                    </a:p>
                    <a:p>
                      <a:pPr algn="ctr" fontAlgn="ctr"/>
                      <a:r>
                        <a:rPr lang="en-US" altLang="zh-TW" sz="2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Sale to T</a:t>
                      </a:r>
                      <a:r>
                        <a:rPr lang="en-US" altLang="zh-TW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(</a:t>
                      </a:r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kw)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Construction</a:t>
                      </a:r>
                      <a:r>
                        <a:rPr lang="en-US" altLang="zh-TW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(</a:t>
                      </a:r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kw)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Total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79831988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LUXE(</a:t>
                      </a:r>
                      <a:r>
                        <a:rPr lang="en-US" altLang="zh-TW" sz="24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Parent)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1,209.69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750.00</a:t>
                      </a:r>
                      <a:r>
                        <a:rPr lang="zh-TW" altLang="en-US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1,959.69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2867961"/>
                  </a:ext>
                </a:extLst>
              </a:tr>
              <a:tr h="589432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森欣</a:t>
                      </a:r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(</a:t>
                      </a:r>
                      <a:r>
                        <a:rPr lang="en-US" altLang="zh-TW" sz="24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Sub)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31,391.89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31,391.89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98454631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金來</a:t>
                      </a:r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(</a:t>
                      </a:r>
                      <a:r>
                        <a:rPr lang="en-US" altLang="zh-TW" sz="24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Sub)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7,556.46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zh-TW" altLang="en-US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7,556.46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5558477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群立</a:t>
                      </a:r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(</a:t>
                      </a:r>
                      <a:r>
                        <a:rPr lang="en-US" altLang="zh-TW" sz="24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Sub)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799.00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zh-TW" altLang="en-US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799.00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0960059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Total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40,957.04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750.00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41,707.04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0267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9163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5787C-0618-4A9F-94B9-A94616122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557" y="413266"/>
            <a:ext cx="8596668" cy="1257153"/>
          </a:xfrm>
        </p:spPr>
        <p:txBody>
          <a:bodyPr>
            <a:normAutofit/>
          </a:bodyPr>
          <a:lstStyle/>
          <a:p>
            <a:pPr>
              <a:buClr>
                <a:srgbClr val="92D050"/>
              </a:buClr>
            </a:pPr>
            <a:r>
              <a:rPr lang="en-US" altLang="zh-TW" sz="2600" dirty="0">
                <a:solidFill>
                  <a:schemeClr val="tx1"/>
                </a:solidFill>
              </a:rPr>
              <a:t>Order intake amount</a:t>
            </a:r>
            <a:br>
              <a:rPr lang="en-US" altLang="zh-TW" sz="2800" kern="9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b="1" kern="9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br>
              <a:rPr lang="en-US" altLang="zh-TW" sz="2400" b="1" kern="9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2400" b="1" kern="9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3">
            <a:extLst>
              <a:ext uri="{FF2B5EF4-FFF2-40B4-BE49-F238E27FC236}">
                <a16:creationId xmlns:a16="http://schemas.microsoft.com/office/drawing/2014/main" id="{27F2FEC6-826B-44B4-968F-B575E2E673C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14209" y="1304076"/>
            <a:ext cx="8892059" cy="4888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1800"/>
              </a:spcBef>
              <a:buClr>
                <a:schemeClr val="accent4"/>
              </a:buClr>
              <a:buNone/>
            </a:pP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</a:rPr>
              <a:t>      </a:t>
            </a:r>
            <a:r>
              <a:rPr lang="zh-TW" altLang="en-US" sz="2000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zh-TW" sz="2000" dirty="0">
                <a:solidFill>
                  <a:schemeClr val="accent2"/>
                </a:solidFill>
              </a:rPr>
              <a:t>Luxe Green Energy</a:t>
            </a:r>
            <a:endParaRPr lang="en-US" altLang="zh-TW" sz="2000" dirty="0">
              <a:solidFill>
                <a:schemeClr val="accent2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en-US" altLang="zh-TW" sz="1800" dirty="0">
                <a:solidFill>
                  <a:schemeClr val="tx1"/>
                </a:solidFill>
              </a:rPr>
              <a:t>Pad-mounted transformer</a:t>
            </a:r>
            <a:r>
              <a:rPr lang="zh-TW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project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of </a:t>
            </a:r>
            <a:r>
              <a:rPr lang="en-US" altLang="zh-TW" sz="1800" dirty="0">
                <a:solidFill>
                  <a:schemeClr val="tx1"/>
                </a:solidFill>
                <a:latin typeface="+mj-ea"/>
              </a:rPr>
              <a:t>TPC:</a:t>
            </a:r>
            <a:r>
              <a:rPr lang="zh-TW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NT$300</a:t>
            </a:r>
            <a:r>
              <a:rPr lang="zh-TW" altLang="en-US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million</a:t>
            </a:r>
            <a:r>
              <a:rPr lang="zh-TW" altLang="zh-TW" sz="1800" dirty="0">
                <a:solidFill>
                  <a:schemeClr val="tx1"/>
                </a:solidFill>
              </a:rPr>
              <a:t> </a:t>
            </a:r>
            <a:endParaRPr lang="en-US" altLang="zh-TW" sz="1800" dirty="0">
              <a:solidFill>
                <a:schemeClr val="tx1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en-US" altLang="zh-TW" sz="1800" dirty="0">
                <a:solidFill>
                  <a:schemeClr val="tx1"/>
                </a:solidFill>
              </a:rPr>
              <a:t>Low-Voltage Bar-Type Current Transformer </a:t>
            </a:r>
            <a:r>
              <a:rPr lang="zh-TW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project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of </a:t>
            </a:r>
            <a:r>
              <a:rPr lang="en-US" altLang="zh-TW" sz="1800" dirty="0">
                <a:solidFill>
                  <a:schemeClr val="tx1"/>
                </a:solidFill>
                <a:latin typeface="+mj-ea"/>
              </a:rPr>
              <a:t>TPC:</a:t>
            </a:r>
            <a:r>
              <a:rPr lang="zh-TW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NT$33</a:t>
            </a:r>
            <a:r>
              <a:rPr lang="zh-TW" altLang="en-US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million</a:t>
            </a:r>
            <a:r>
              <a:rPr lang="zh-TW" altLang="zh-TW" sz="1800" dirty="0">
                <a:solidFill>
                  <a:schemeClr val="tx1"/>
                </a:solidFill>
              </a:rPr>
              <a:t> </a:t>
            </a:r>
            <a:endParaRPr lang="en-US" altLang="zh-TW" sz="1800" dirty="0">
              <a:solidFill>
                <a:schemeClr val="tx1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en-US" altLang="zh-TW" sz="1800" dirty="0">
                <a:solidFill>
                  <a:schemeClr val="tx1"/>
                </a:solidFill>
              </a:rPr>
              <a:t>Low-Voltage Window-type Voltage Transformer </a:t>
            </a:r>
            <a:r>
              <a:rPr lang="zh-TW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project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of </a:t>
            </a:r>
            <a:r>
              <a:rPr lang="en-US" altLang="zh-TW" sz="1800" dirty="0">
                <a:solidFill>
                  <a:schemeClr val="tx1"/>
                </a:solidFill>
                <a:latin typeface="+mj-ea"/>
              </a:rPr>
              <a:t>TPC:</a:t>
            </a:r>
            <a:r>
              <a:rPr lang="zh-TW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NT$24</a:t>
            </a:r>
            <a:r>
              <a:rPr lang="zh-TW" altLang="en-US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million</a:t>
            </a:r>
            <a:endParaRPr lang="en-US" altLang="zh-TW" sz="1800" dirty="0">
              <a:solidFill>
                <a:schemeClr val="tx1"/>
              </a:solidFill>
              <a:latin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en-US" altLang="zh-TW" sz="1800" dirty="0">
                <a:solidFill>
                  <a:schemeClr val="tx1"/>
                </a:solidFill>
              </a:rPr>
              <a:t>High-Voltage Metering Current Transformer (CT) and Potential Transformer (PT) </a:t>
            </a:r>
            <a:r>
              <a:rPr lang="zh-TW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project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of </a:t>
            </a:r>
            <a:r>
              <a:rPr lang="en-US" altLang="zh-TW" sz="1800" dirty="0">
                <a:solidFill>
                  <a:schemeClr val="tx1"/>
                </a:solidFill>
                <a:latin typeface="+mj-ea"/>
              </a:rPr>
              <a:t>TPC: :</a:t>
            </a:r>
            <a:r>
              <a:rPr lang="zh-TW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NT$12</a:t>
            </a:r>
            <a:r>
              <a:rPr lang="zh-TW" altLang="en-US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million</a:t>
            </a:r>
            <a:endParaRPr lang="en-US" altLang="zh-TW" sz="1800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None/>
            </a:pPr>
            <a:r>
              <a:rPr lang="en-US" altLang="zh-TW" sz="1800" b="1" dirty="0">
                <a:solidFill>
                  <a:schemeClr val="accent2"/>
                </a:solidFill>
                <a:latin typeface="+mj-ea"/>
                <a:ea typeface="+mj-ea"/>
              </a:rPr>
              <a:t>Subsidiary</a:t>
            </a:r>
            <a:r>
              <a:rPr lang="zh-TW" altLang="en-US" sz="1800" b="1" dirty="0">
                <a:solidFill>
                  <a:schemeClr val="accent2"/>
                </a:solidFill>
                <a:latin typeface="+mj-ea"/>
                <a:ea typeface="+mj-ea"/>
              </a:rPr>
              <a:t>－</a:t>
            </a:r>
            <a:r>
              <a:rPr lang="en-US" altLang="zh-TW" sz="1800" dirty="0">
                <a:solidFill>
                  <a:schemeClr val="accent2"/>
                </a:solidFill>
              </a:rPr>
              <a:t>Wan </a:t>
            </a:r>
            <a:r>
              <a:rPr lang="en-US" altLang="zh-TW" sz="1800" dirty="0" err="1">
                <a:solidFill>
                  <a:schemeClr val="accent2"/>
                </a:solidFill>
              </a:rPr>
              <a:t>Chuan</a:t>
            </a:r>
            <a:r>
              <a:rPr lang="en-US" altLang="zh-TW" sz="1800" dirty="0">
                <a:solidFill>
                  <a:schemeClr val="accent2"/>
                </a:solidFill>
              </a:rPr>
              <a:t> Construction Co., Ltd.</a:t>
            </a:r>
            <a:endParaRPr lang="en-US" altLang="zh-TW" sz="1800" b="1" dirty="0">
              <a:solidFill>
                <a:schemeClr val="accent2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zh-TW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Pingtung Hengchun Social Housing construction project</a:t>
            </a:r>
            <a:r>
              <a:rPr lang="zh-TW" altLang="en-US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NT$670</a:t>
            </a:r>
            <a:r>
              <a:rPr lang="zh-TW" altLang="en-US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million</a:t>
            </a:r>
            <a:r>
              <a:rPr lang="zh-TW" altLang="zh-TW" sz="1800" dirty="0">
                <a:solidFill>
                  <a:schemeClr val="tx1"/>
                </a:solidFill>
              </a:rPr>
              <a:t> </a:t>
            </a:r>
            <a:endParaRPr lang="en-US" altLang="zh-TW" sz="1800" dirty="0">
              <a:solidFill>
                <a:schemeClr val="tx1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en-US" altLang="zh-TW" sz="1800" dirty="0">
                <a:solidFill>
                  <a:schemeClr val="tx1"/>
                </a:solidFill>
              </a:rPr>
              <a:t>Vision Gallery of the National Museum of Indigenous Peoples</a:t>
            </a:r>
            <a:r>
              <a:rPr lang="zh-TW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project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NT$88</a:t>
            </a:r>
            <a:r>
              <a:rPr lang="zh-TW" altLang="en-US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 </a:t>
            </a:r>
            <a:r>
              <a:rPr lang="en-US" altLang="zh-TW" sz="1800" dirty="0">
                <a:solidFill>
                  <a:schemeClr val="tx1"/>
                </a:solidFill>
                <a:latin typeface="Arial Unicode MS"/>
                <a:ea typeface="Courier New" panose="02070309020205020404" pitchFamily="49" charset="0"/>
              </a:rPr>
              <a:t>million</a:t>
            </a:r>
            <a:r>
              <a:rPr lang="zh-TW" altLang="zh-TW" sz="1800" dirty="0">
                <a:solidFill>
                  <a:schemeClr val="tx1"/>
                </a:solidFill>
              </a:rPr>
              <a:t> </a:t>
            </a:r>
            <a:endParaRPr lang="en-US" altLang="zh-TW" sz="1800" dirty="0">
              <a:solidFill>
                <a:schemeClr val="tx1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</a:pPr>
            <a:endParaRPr lang="en-US" altLang="zh-TW" sz="18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None/>
            </a:pPr>
            <a:endParaRPr lang="zh-TW" altLang="en-US" sz="1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BC71D19-4599-4CF0-B1AB-EB9264B22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zh-TW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164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5787C-0618-4A9F-94B9-A9461612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Strategies for Power and Electric</a:t>
            </a: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</a:rPr>
              <a:t>： </a:t>
            </a:r>
            <a:endParaRPr lang="zh-TW" altLang="en-US" sz="2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3">
            <a:extLst>
              <a:ext uri="{FF2B5EF4-FFF2-40B4-BE49-F238E27FC236}">
                <a16:creationId xmlns:a16="http://schemas.microsoft.com/office/drawing/2014/main" id="{27F2FEC6-826B-44B4-968F-B575E2E673C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7863" y="1860550"/>
            <a:ext cx="8596312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buClr>
                <a:schemeClr val="accent4"/>
              </a:buClr>
            </a:pPr>
            <a:r>
              <a:rPr lang="en-US" altLang="zh-TW" sz="22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1.Access approve of new spec. for TPC</a:t>
            </a:r>
          </a:p>
          <a:p>
            <a:pPr>
              <a:spcBef>
                <a:spcPts val="1800"/>
              </a:spcBef>
              <a:buClr>
                <a:schemeClr val="accent4"/>
              </a:buClr>
            </a:pPr>
            <a:r>
              <a:rPr lang="en-US" altLang="zh-TW" sz="22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2.Approach partners for Power business</a:t>
            </a:r>
          </a:p>
          <a:p>
            <a:pPr>
              <a:spcBef>
                <a:spcPts val="1800"/>
              </a:spcBef>
              <a:buClr>
                <a:schemeClr val="accent4"/>
              </a:buClr>
            </a:pPr>
            <a:r>
              <a:rPr lang="en-US" altLang="zh-TW" sz="22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3.Upgrade the capacity and quality of manufacturing</a:t>
            </a:r>
          </a:p>
          <a:p>
            <a:pPr>
              <a:spcBef>
                <a:spcPts val="1800"/>
              </a:spcBef>
              <a:buClr>
                <a:schemeClr val="accent4"/>
              </a:buClr>
            </a:pPr>
            <a:r>
              <a:rPr lang="en-US" altLang="zh-TW" sz="22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4.Develope </a:t>
            </a:r>
            <a:r>
              <a:rPr lang="en-US" altLang="zh-TW" sz="22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new business and new customers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282331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{06E074C0-6BFB-459A-A999-7D31AB865CA2}tf02900688</Template>
  <TotalTime>2088</TotalTime>
  <Words>531</Words>
  <Application>Microsoft Office PowerPoint</Application>
  <PresentationFormat>寬螢幕</PresentationFormat>
  <Paragraphs>167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1" baseType="lpstr">
      <vt:lpstr>Arial Unicode MS</vt:lpstr>
      <vt:lpstr>Trebuchet MS (本文)</vt:lpstr>
      <vt:lpstr>微軟正黑體</vt:lpstr>
      <vt:lpstr>新細明體</vt:lpstr>
      <vt:lpstr>標楷體</vt:lpstr>
      <vt:lpstr>Arial</vt:lpstr>
      <vt:lpstr>Trebuchet MS</vt:lpstr>
      <vt:lpstr>Wingdings</vt:lpstr>
      <vt:lpstr>Wingdings 3</vt:lpstr>
      <vt:lpstr>多面向</vt:lpstr>
      <vt:lpstr>PowerPoint 簡報</vt:lpstr>
      <vt:lpstr>LUXE GREEN ENERGY TECHNOLOGY CO.,LTD. </vt:lpstr>
      <vt:lpstr>Main Business</vt:lpstr>
      <vt:lpstr>PowerPoint 簡報</vt:lpstr>
      <vt:lpstr>Revenue share(In Thousands of NT Dollars)</vt:lpstr>
      <vt:lpstr>CONSOLIDATED BALANCE SHEETS  (In Thousands of NT Dollars)</vt:lpstr>
      <vt:lpstr>Solar Power Plant Self-owned</vt:lpstr>
      <vt:lpstr>Order intake amount      </vt:lpstr>
      <vt:lpstr>Strategies for Power and Electric： </vt:lpstr>
      <vt:lpstr>Strategies for Solar Lighting: 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世昌 簡</dc:creator>
  <cp:lastModifiedBy>世昌 簡</cp:lastModifiedBy>
  <cp:revision>147</cp:revision>
  <dcterms:created xsi:type="dcterms:W3CDTF">2022-12-08T06:03:12Z</dcterms:created>
  <dcterms:modified xsi:type="dcterms:W3CDTF">2026-08-28T08:45:20Z</dcterms:modified>
</cp:coreProperties>
</file>